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68" r:id="rId8"/>
    <p:sldId id="269" r:id="rId9"/>
    <p:sldId id="270" r:id="rId10"/>
    <p:sldId id="271" r:id="rId11"/>
    <p:sldId id="262" r:id="rId12"/>
    <p:sldId id="272" r:id="rId13"/>
    <p:sldId id="273" r:id="rId14"/>
    <p:sldId id="274" r:id="rId15"/>
    <p:sldId id="263" r:id="rId16"/>
    <p:sldId id="264" r:id="rId17"/>
    <p:sldId id="265" r:id="rId18"/>
    <p:sldId id="257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B7A"/>
    <a:srgbClr val="0961AA"/>
    <a:srgbClr val="048271"/>
    <a:srgbClr val="D9D9D9"/>
    <a:srgbClr val="70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de-DE" sz="24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 Symposium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                                                  31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October – 5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November,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CB76-4039-F92C-0FD3-FB1AFC86C9D0}"/>
              </a:ext>
            </a:extLst>
          </p:cNvPr>
          <p:cNvSpPr txBox="1"/>
          <p:nvPr userDrawn="1"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B535C-2032-CA02-00A1-625E85447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" y="-126625"/>
            <a:ext cx="3531762" cy="1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63C7CFA-4A9A-FE2E-828D-E93915007A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A9DF-FD13-B346-C13D-219870B30602}"/>
              </a:ext>
            </a:extLst>
          </p:cNvPr>
          <p:cNvSpPr txBox="1"/>
          <p:nvPr userDrawn="1"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29C-8CDE-715C-0209-FF440FA19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AC12FE-DD13-46FA-EFD7-F0CEC67DCF7C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4BC4-A9E9-690B-B6EE-EEEDA45F057B}"/>
              </a:ext>
            </a:extLst>
          </p:cNvPr>
          <p:cNvSpPr txBox="1"/>
          <p:nvPr userDrawn="1"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A1EB-ED61-D44A-F1DD-BFF5A64B4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DCD5DEED-4CAC-DB24-D57E-031C727229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</p:spTree>
    <p:extLst>
      <p:ext uri="{BB962C8B-B14F-4D97-AF65-F5344CB8AC3E}">
        <p14:creationId xmlns:p14="http://schemas.microsoft.com/office/powerpoint/2010/main" val="173459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197C-70C1-3D13-3DC8-7C542F96A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D096-BD91-4C07-942B-3DB517D9FE2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FEA65-8560-25BB-DDF9-1DD4469A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4656-B353-2C5E-FA62-ED05E0FA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5BE8-2218-4236-A164-167ACF5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E5820-6105-4954-9EA9-142615E718D7}"/>
              </a:ext>
            </a:extLst>
          </p:cNvPr>
          <p:cNvSpPr txBox="1"/>
          <p:nvPr/>
        </p:nvSpPr>
        <p:spPr>
          <a:xfrm>
            <a:off x="0" y="1993245"/>
            <a:ext cx="11913833" cy="14765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ZW" altLang="en-US" sz="7200" b="1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Wetlands </a:t>
            </a:r>
            <a:r>
              <a:rPr lang="en-US" altLang="en-US" sz="7200" b="1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Delineation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geospatial based approach in Zimbabwe</a:t>
            </a:r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8ACD8-BF03-C7EC-FE06-8E94FB25894B}"/>
              </a:ext>
            </a:extLst>
          </p:cNvPr>
          <p:cNvSpPr txBox="1"/>
          <p:nvPr/>
        </p:nvSpPr>
        <p:spPr>
          <a:xfrm>
            <a:off x="4199968" y="4650280"/>
            <a:ext cx="3958611" cy="11433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Webster  Gumindoga</a:t>
            </a:r>
          </a:p>
          <a:p>
            <a:pPr algn="ctr"/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University of Zimbabwe</a:t>
            </a: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530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–Approach to wetland delineation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8A11B3-604F-F71C-1510-7330BABB4E25}"/>
              </a:ext>
            </a:extLst>
          </p:cNvPr>
          <p:cNvSpPr txBox="1">
            <a:spLocks/>
          </p:cNvSpPr>
          <p:nvPr/>
        </p:nvSpPr>
        <p:spPr>
          <a:xfrm>
            <a:off x="129307" y="1195459"/>
            <a:ext cx="4407182" cy="193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70C0"/>
                </a:solidFill>
              </a:rPr>
              <a:t>Fieldwork Validation</a:t>
            </a:r>
            <a:endParaRPr lang="en-ZW" b="1" dirty="0">
              <a:solidFill>
                <a:srgbClr val="0070C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2DD3E4-FC5E-CFCF-29C1-E451AC4F7DC2}"/>
              </a:ext>
            </a:extLst>
          </p:cNvPr>
          <p:cNvSpPr txBox="1">
            <a:spLocks/>
          </p:cNvSpPr>
          <p:nvPr/>
        </p:nvSpPr>
        <p:spPr>
          <a:xfrm>
            <a:off x="6096000" y="1195459"/>
            <a:ext cx="6033031" cy="47348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ZW" sz="4400" dirty="0">
                <a:solidFill>
                  <a:srgbClr val="0000CC"/>
                </a:solidFill>
              </a:rPr>
              <a:t>Fieldwork was toured to observe: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ZW" dirty="0">
                <a:solidFill>
                  <a:srgbClr val="0000CC"/>
                </a:solidFill>
              </a:rPr>
              <a:t>Wetland features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ZW" dirty="0">
                <a:solidFill>
                  <a:srgbClr val="0000CC"/>
                </a:solidFill>
              </a:rPr>
              <a:t>Soil characteristics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ZW" dirty="0">
                <a:solidFill>
                  <a:srgbClr val="0000CC"/>
                </a:solidFill>
              </a:rPr>
              <a:t>Flora and Fauna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CC"/>
                </a:solidFill>
              </a:rPr>
              <a:t>Wetland condition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17A9E-81BB-4075-E87C-06819498B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9" y="1967618"/>
            <a:ext cx="6212362" cy="412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E38B1-A878-6CE2-3F7C-D9A8C0033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077" y="4213204"/>
            <a:ext cx="2615125" cy="2028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7E959E-8620-ADD2-C2F0-1E14D51D2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309" y="4311962"/>
            <a:ext cx="203114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4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Results/Outputs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C400D-18C4-88BD-864F-3000AFA69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6" b="8726"/>
          <a:stretch/>
        </p:blipFill>
        <p:spPr>
          <a:xfrm>
            <a:off x="4623984" y="1162974"/>
            <a:ext cx="7786998" cy="5024762"/>
          </a:xfrm>
          <a:prstGeom prst="rect">
            <a:avLst/>
          </a:prstGeom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23F919A4-B9AF-7E34-3924-0FE522C512E2}"/>
              </a:ext>
            </a:extLst>
          </p:cNvPr>
          <p:cNvSpPr txBox="1"/>
          <p:nvPr/>
        </p:nvSpPr>
        <p:spPr>
          <a:xfrm>
            <a:off x="424846" y="3290089"/>
            <a:ext cx="4199138" cy="21486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285750" indent="-285750"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600" b="1" i="0" u="none" strike="noStrike" baseline="0" dirty="0">
                <a:solidFill>
                  <a:srgbClr val="0000CC"/>
                </a:solidFill>
                <a:latin typeface="+mj-lt"/>
              </a:rPr>
              <a:t>National</a:t>
            </a:r>
            <a:r>
              <a:rPr lang="en-US" sz="3600" b="1" i="0" u="none" strike="noStrike" dirty="0">
                <a:solidFill>
                  <a:srgbClr val="0000CC"/>
                </a:solidFill>
                <a:latin typeface="+mj-lt"/>
              </a:rPr>
              <a:t> Wetlands Map of Zimbabwe</a:t>
            </a:r>
          </a:p>
          <a:p>
            <a:pPr marL="285750" indent="-285750"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</a:pPr>
            <a:endParaRPr lang="en-US" sz="2800" b="0" i="0" u="none" strike="noStrike" dirty="0">
              <a:solidFill>
                <a:srgbClr val="0000CC"/>
              </a:solidFill>
              <a:latin typeface="+mj-lt"/>
            </a:endParaRPr>
          </a:p>
          <a:p>
            <a:pPr>
              <a:buClr>
                <a:srgbClr val="0000CC"/>
              </a:buClr>
              <a:buSzPct val="60000"/>
            </a:pPr>
            <a:br>
              <a:rPr lang="en-US" sz="2800" b="0" i="0" u="none" strike="noStrike" dirty="0">
                <a:solidFill>
                  <a:srgbClr val="0000CC"/>
                </a:solidFill>
                <a:latin typeface="+mj-lt"/>
              </a:rPr>
            </a:br>
            <a:endParaRPr lang="en-ZW" sz="2800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4770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Results/Outputs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23F919A4-B9AF-7E34-3924-0FE522C512E2}"/>
              </a:ext>
            </a:extLst>
          </p:cNvPr>
          <p:cNvSpPr txBox="1"/>
          <p:nvPr/>
        </p:nvSpPr>
        <p:spPr>
          <a:xfrm>
            <a:off x="0" y="3429000"/>
            <a:ext cx="2024108" cy="21486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285750" indent="-285750"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600" b="1" i="0" u="none" strike="noStrike" baseline="0" dirty="0">
                <a:solidFill>
                  <a:srgbClr val="0000CC"/>
                </a:solidFill>
                <a:latin typeface="+mj-lt"/>
              </a:rPr>
              <a:t>Provincial &amp; District Outputs</a:t>
            </a:r>
            <a:endParaRPr lang="en-US" sz="3600" b="1" i="0" u="none" strike="noStrike" dirty="0">
              <a:solidFill>
                <a:srgbClr val="0000CC"/>
              </a:solidFill>
              <a:latin typeface="+mj-lt"/>
            </a:endParaRPr>
          </a:p>
          <a:p>
            <a:pPr marL="285750" indent="-285750"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</a:pPr>
            <a:endParaRPr lang="en-US" sz="2800" b="0" i="0" u="none" strike="noStrike" dirty="0">
              <a:solidFill>
                <a:srgbClr val="0000CC"/>
              </a:solidFill>
              <a:latin typeface="+mj-lt"/>
            </a:endParaRPr>
          </a:p>
          <a:p>
            <a:pPr>
              <a:buClr>
                <a:srgbClr val="0000CC"/>
              </a:buClr>
              <a:buSzPct val="60000"/>
            </a:pPr>
            <a:br>
              <a:rPr lang="en-US" sz="2800" b="0" i="0" u="none" strike="noStrike" dirty="0">
                <a:solidFill>
                  <a:srgbClr val="0000CC"/>
                </a:solidFill>
                <a:latin typeface="+mj-lt"/>
              </a:rPr>
            </a:br>
            <a:endParaRPr lang="en-ZW" sz="28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B25F8-514C-744D-A657-E994ABBDD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075" y="1146657"/>
            <a:ext cx="6713113" cy="4783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BE41FC-CF4D-EA73-127E-DFE4F157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026" y="1146657"/>
            <a:ext cx="3775373" cy="533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4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Results/Outputs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23F919A4-B9AF-7E34-3924-0FE522C512E2}"/>
              </a:ext>
            </a:extLst>
          </p:cNvPr>
          <p:cNvSpPr txBox="1"/>
          <p:nvPr/>
        </p:nvSpPr>
        <p:spPr>
          <a:xfrm>
            <a:off x="189814" y="1280327"/>
            <a:ext cx="3618706" cy="1525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285750" indent="-285750"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600" b="1" i="0" u="none" strike="noStrike" baseline="0" dirty="0">
                <a:solidFill>
                  <a:srgbClr val="0000CC"/>
                </a:solidFill>
                <a:latin typeface="+mj-lt"/>
              </a:rPr>
              <a:t>Wetland Geodatabase</a:t>
            </a:r>
            <a:endParaRPr lang="en-US" sz="2800" b="0" i="0" u="none" strike="noStrike" dirty="0">
              <a:solidFill>
                <a:srgbClr val="0000CC"/>
              </a:solidFill>
              <a:latin typeface="+mj-lt"/>
            </a:endParaRPr>
          </a:p>
          <a:p>
            <a:pPr>
              <a:buClr>
                <a:srgbClr val="0000CC"/>
              </a:buClr>
              <a:buSzPct val="60000"/>
            </a:pPr>
            <a:br>
              <a:rPr lang="en-US" sz="2800" b="0" i="0" u="none" strike="noStrike" dirty="0">
                <a:solidFill>
                  <a:srgbClr val="0000CC"/>
                </a:solidFill>
                <a:latin typeface="+mj-lt"/>
              </a:rPr>
            </a:br>
            <a:endParaRPr lang="en-ZW" sz="28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78ECAD-CC11-7646-02B4-F8BC9ABD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910" y="1149903"/>
            <a:ext cx="7315834" cy="38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F4D79-E4D6-690D-B3A6-9FA9AB91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14" y="2200688"/>
            <a:ext cx="5406501" cy="421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76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Results/Outputs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23F919A4-B9AF-7E34-3924-0FE522C512E2}"/>
              </a:ext>
            </a:extLst>
          </p:cNvPr>
          <p:cNvSpPr txBox="1"/>
          <p:nvPr/>
        </p:nvSpPr>
        <p:spPr>
          <a:xfrm>
            <a:off x="322979" y="1289204"/>
            <a:ext cx="3618706" cy="1525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285750" indent="-285750"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600" b="1" i="0" u="none" strike="noStrike" baseline="0" dirty="0">
                <a:solidFill>
                  <a:srgbClr val="0000CC"/>
                </a:solidFill>
                <a:latin typeface="+mj-lt"/>
              </a:rPr>
              <a:t>Wetland Interactive Map</a:t>
            </a:r>
            <a:endParaRPr lang="en-US" sz="2800" b="0" i="0" u="none" strike="noStrike" dirty="0">
              <a:solidFill>
                <a:srgbClr val="0000CC"/>
              </a:solidFill>
              <a:latin typeface="+mj-lt"/>
            </a:endParaRPr>
          </a:p>
          <a:p>
            <a:pPr>
              <a:buClr>
                <a:srgbClr val="0000CC"/>
              </a:buClr>
              <a:buSzPct val="60000"/>
            </a:pPr>
            <a:br>
              <a:rPr lang="en-US" sz="2800" b="0" i="0" u="none" strike="noStrike" dirty="0">
                <a:solidFill>
                  <a:srgbClr val="0000CC"/>
                </a:solidFill>
                <a:latin typeface="+mj-lt"/>
              </a:rPr>
            </a:br>
            <a:endParaRPr lang="en-ZW" sz="28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41270-9139-43CC-C8B9-70FE101BB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57"/>
          <a:stretch/>
        </p:blipFill>
        <p:spPr>
          <a:xfrm>
            <a:off x="6096000" y="1153581"/>
            <a:ext cx="6039684" cy="3595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069FA-508B-745D-4C9C-7F97F3554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217"/>
            <a:ext cx="7004482" cy="394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57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332C0-D0F3-B442-9094-C58A4AC81CBD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FFC29F-0EEC-EE25-63A7-967418D8FDE7}"/>
              </a:ext>
            </a:extLst>
          </p:cNvPr>
          <p:cNvSpPr txBox="1"/>
          <p:nvPr/>
        </p:nvSpPr>
        <p:spPr>
          <a:xfrm>
            <a:off x="736846" y="1154097"/>
            <a:ext cx="11372295" cy="5027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ZW" sz="3600" b="1" dirty="0">
                <a:solidFill>
                  <a:srgbClr val="0000CC"/>
                </a:solidFill>
                <a:latin typeface="+mj-lt"/>
              </a:rPr>
              <a:t> For the first time we have a Zimbabwe Wetlands Map</a:t>
            </a:r>
          </a:p>
          <a:p>
            <a:pPr marL="1028700" lvl="1" indent="-57150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ZW" sz="3600" b="1" dirty="0">
                <a:solidFill>
                  <a:srgbClr val="0000CC"/>
                </a:solidFill>
                <a:latin typeface="+mj-lt"/>
              </a:rPr>
              <a:t>With provincial/district/local authorities submaps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ZW" sz="3600" b="1" dirty="0">
                <a:solidFill>
                  <a:srgbClr val="0000CC"/>
                </a:solidFill>
                <a:latin typeface="+mj-lt"/>
              </a:rPr>
              <a:t>Database of all wetlands in the above jurisdiction exists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ZW" sz="3600" b="1" dirty="0">
                <a:solidFill>
                  <a:srgbClr val="0000CC"/>
                </a:solidFill>
                <a:latin typeface="+mj-lt"/>
              </a:rPr>
              <a:t>Masterplan can be used for integrated wetland management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ZW" sz="3600" b="1" dirty="0">
                <a:solidFill>
                  <a:srgbClr val="0000CC"/>
                </a:solidFill>
                <a:latin typeface="+mj-lt"/>
              </a:rPr>
              <a:t>Study demonstrates the application of GIS and Earth Observation techniques to support national projects</a:t>
            </a:r>
          </a:p>
        </p:txBody>
      </p:sp>
    </p:spTree>
    <p:extLst>
      <p:ext uri="{BB962C8B-B14F-4D97-AF65-F5344CB8AC3E}">
        <p14:creationId xmlns:p14="http://schemas.microsoft.com/office/powerpoint/2010/main" val="2740537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875563-CA1D-AFB5-28D7-4E86250E3104}"/>
              </a:ext>
            </a:extLst>
          </p:cNvPr>
          <p:cNvSpPr txBox="1"/>
          <p:nvPr/>
        </p:nvSpPr>
        <p:spPr>
          <a:xfrm>
            <a:off x="1233376" y="126599"/>
            <a:ext cx="10827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application areas of the research/product/tool/service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8F6AA-152A-126A-ADD2-15BDEE52C600}"/>
              </a:ext>
            </a:extLst>
          </p:cNvPr>
          <p:cNvSpPr txBox="1"/>
          <p:nvPr/>
        </p:nvSpPr>
        <p:spPr>
          <a:xfrm>
            <a:off x="754603" y="1080706"/>
            <a:ext cx="1123913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W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ZW" altLang="en-US" sz="3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geo-database and interactive web tool containing wetland details and geometric attributes such as</a:t>
            </a:r>
            <a:r>
              <a:rPr lang="en-ZW" alt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endParaRPr lang="en-ZW" altLang="en-U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ZW" alt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ZW" alt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wetland boundary location;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ZW" alt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 area, and centre-point coordinates;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ZW" alt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Biotic and abiotic details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ZW" altLang="en-U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database is continuously updated and users have access rights according to their roles/duties</a:t>
            </a:r>
          </a:p>
          <a:p>
            <a:endParaRPr lang="en-GB" altLang="en-U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 seeks to </a:t>
            </a:r>
            <a:r>
              <a:rPr lang="en-GB" altLang="en-US" dirty="0">
                <a:solidFill>
                  <a:srgbClr val="002060"/>
                </a:solidFill>
              </a:rPr>
              <a:t>:</a:t>
            </a:r>
          </a:p>
          <a:p>
            <a:pPr>
              <a:defRPr/>
            </a:pPr>
            <a:endParaRPr lang="en-GB" altLang="en-US" dirty="0">
              <a:solidFill>
                <a:srgbClr val="002060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en-GB" altLang="en-US" dirty="0">
                <a:solidFill>
                  <a:srgbClr val="002060"/>
                </a:solidFill>
              </a:rPr>
              <a:t>S</a:t>
            </a:r>
            <a:r>
              <a:rPr lang="en-GB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trengthen institutional and operational capacity for effective integrated wetland management at national, provincial level at selected sites, 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endParaRPr lang="en-GB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en-GB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national and provincial capacities for planning, administering and managing wetland areas</a:t>
            </a:r>
          </a:p>
          <a:p>
            <a:endParaRPr lang="en-GB" alt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8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A799A-15BA-AC0F-1C08-2953B10E4AA1}"/>
              </a:ext>
            </a:extLst>
          </p:cNvPr>
          <p:cNvSpPr txBox="1"/>
          <p:nvPr/>
        </p:nvSpPr>
        <p:spPr>
          <a:xfrm>
            <a:off x="2623276" y="291521"/>
            <a:ext cx="837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Collaborators, Stakeholders and Users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69394-450E-1634-0537-8C15F0F9920F}"/>
              </a:ext>
            </a:extLst>
          </p:cNvPr>
          <p:cNvSpPr txBox="1"/>
          <p:nvPr/>
        </p:nvSpPr>
        <p:spPr>
          <a:xfrm>
            <a:off x="446843" y="814741"/>
            <a:ext cx="11745157" cy="6858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ZW" sz="3600" b="1" dirty="0">
                <a:solidFill>
                  <a:srgbClr val="0000CC"/>
                </a:solidFill>
                <a:latin typeface="+mj-lt"/>
              </a:rPr>
              <a:t> Collaborators</a:t>
            </a:r>
          </a:p>
          <a:p>
            <a:pPr marL="1028700" lvl="1" indent="-57150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ZW" sz="2400" b="1" dirty="0">
                <a:solidFill>
                  <a:srgbClr val="0000CC"/>
                </a:solidFill>
                <a:latin typeface="+mj-lt"/>
              </a:rPr>
              <a:t>University of Zimbabwe Researchers</a:t>
            </a:r>
          </a:p>
          <a:p>
            <a:pPr marL="1028700" lvl="1" indent="-57150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ZW" sz="2400" b="1" dirty="0">
                <a:solidFill>
                  <a:srgbClr val="0000CC"/>
                </a:solidFill>
                <a:latin typeface="+mj-lt"/>
              </a:rPr>
              <a:t>Zimbabwe Geospatial and Space Agency (ZINGSA) scientists</a:t>
            </a:r>
          </a:p>
          <a:p>
            <a:pPr marL="1028700" lvl="1" indent="-57150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ZW" sz="2400" b="1" dirty="0">
                <a:solidFill>
                  <a:srgbClr val="0000CC"/>
                </a:solidFill>
                <a:latin typeface="+mj-lt"/>
              </a:rPr>
              <a:t>Environmental Management Agency (EMA)- custodian of the output</a:t>
            </a:r>
          </a:p>
          <a:p>
            <a:pPr marL="1028700" lvl="1" indent="-57150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ZW" sz="2400" b="1" dirty="0">
                <a:solidFill>
                  <a:srgbClr val="0000CC"/>
                </a:solidFill>
                <a:latin typeface="+mj-lt"/>
              </a:rPr>
              <a:t>Scientific and Industrial Research and Development Council (SIRDC)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ZW" sz="3600" b="1" dirty="0">
                <a:solidFill>
                  <a:srgbClr val="0000CC"/>
                </a:solidFill>
                <a:latin typeface="+mj-lt"/>
              </a:rPr>
              <a:t>Users </a:t>
            </a:r>
          </a:p>
          <a:p>
            <a:pPr marL="1028700" lvl="1" indent="-57150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ZW" sz="2400" b="1" dirty="0">
                <a:solidFill>
                  <a:srgbClr val="0000CC"/>
                </a:solidFill>
                <a:latin typeface="+mj-lt"/>
              </a:rPr>
              <a:t>Local Authorities and District Councils</a:t>
            </a:r>
          </a:p>
          <a:p>
            <a:pPr marL="1028700" lvl="1" indent="-57150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ZW" sz="2400" b="1" dirty="0">
                <a:solidFill>
                  <a:srgbClr val="0000CC"/>
                </a:solidFill>
                <a:latin typeface="+mj-lt"/>
              </a:rPr>
              <a:t>Water Management Board</a:t>
            </a:r>
          </a:p>
          <a:p>
            <a:pPr marL="1028700" lvl="1" indent="-57150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ZW" sz="2400" b="1" dirty="0">
                <a:solidFill>
                  <a:srgbClr val="0000CC"/>
                </a:solidFill>
                <a:latin typeface="+mj-lt"/>
              </a:rPr>
              <a:t>Academic Institutions</a:t>
            </a:r>
          </a:p>
          <a:p>
            <a:pPr marL="1028700" lvl="1" indent="-57150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Courier New" panose="02070309020205020404" pitchFamily="49" charset="0"/>
              <a:buChar char="o"/>
              <a:defRPr/>
            </a:pPr>
            <a:r>
              <a:rPr lang="en-ZW" sz="2400" b="1" dirty="0">
                <a:solidFill>
                  <a:srgbClr val="0000CC"/>
                </a:solidFill>
                <a:latin typeface="+mj-lt"/>
              </a:rPr>
              <a:t>Users of spatial data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q"/>
              <a:defRPr/>
            </a:pPr>
            <a:endParaRPr lang="en-ZW" sz="3600" b="1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1469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ACA0DC-5026-A205-1F70-2A676ECFE1F2}"/>
              </a:ext>
            </a:extLst>
          </p:cNvPr>
          <p:cNvSpPr txBox="1"/>
          <p:nvPr/>
        </p:nvSpPr>
        <p:spPr>
          <a:xfrm>
            <a:off x="1979205" y="2469337"/>
            <a:ext cx="3282649" cy="213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baseline="30000" dirty="0">
                <a:latin typeface="Droid Sans" pitchFamily="34" charset="0"/>
                <a:cs typeface="Droid Sans" pitchFamily="34" charset="0"/>
              </a:rPr>
              <a:t>ZINGSA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baseline="30000" dirty="0">
                <a:latin typeface="Droid Sans" pitchFamily="34" charset="0"/>
                <a:cs typeface="Droid Sans" pitchFamily="34" charset="0"/>
              </a:rPr>
              <a:t>EMA</a:t>
            </a:r>
          </a:p>
          <a:p>
            <a:pPr marL="51435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baseline="30000" dirty="0">
                <a:latin typeface="Droid Sans" pitchFamily="34" charset="0"/>
                <a:cs typeface="Droid Sans" pitchFamily="34" charset="0"/>
              </a:rPr>
              <a:t>SIRDC</a:t>
            </a:r>
            <a:endParaRPr lang="en-GB" b="1" dirty="0">
              <a:latin typeface="Droid Sans" pitchFamily="34" charset="0"/>
              <a:cs typeface="Droid Sans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16374-6B5B-F980-72A5-FAA2DE58BD54}"/>
              </a:ext>
            </a:extLst>
          </p:cNvPr>
          <p:cNvSpPr txBox="1"/>
          <p:nvPr/>
        </p:nvSpPr>
        <p:spPr>
          <a:xfrm>
            <a:off x="3889093" y="340242"/>
            <a:ext cx="5212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A5868-956D-FA8E-F8A6-12F28FD2A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172" y="1387654"/>
            <a:ext cx="1664352" cy="152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A55EA-15C3-4EF2-2DD6-0A5F9972D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6" r="12838"/>
          <a:stretch/>
        </p:blipFill>
        <p:spPr>
          <a:xfrm>
            <a:off x="10306341" y="3314921"/>
            <a:ext cx="1846906" cy="1756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00CD77-4490-AF01-D54D-80A0801C6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230" y="1316653"/>
            <a:ext cx="1524131" cy="1524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12687-019B-AF2C-3413-F1B941619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172" y="4052772"/>
            <a:ext cx="2150969" cy="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3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CADD5-C398-B4ED-0EBA-620C6FA56B00}"/>
              </a:ext>
            </a:extLst>
          </p:cNvPr>
          <p:cNvSpPr txBox="1"/>
          <p:nvPr/>
        </p:nvSpPr>
        <p:spPr>
          <a:xfrm>
            <a:off x="1910942" y="1171860"/>
            <a:ext cx="83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F8B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4EE9A-B53C-A03C-39AD-AD96330E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285"/>
            <a:ext cx="12192000" cy="968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776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97E5E7-0255-FFAE-24E3-B0BA51A457B5}"/>
              </a:ext>
            </a:extLst>
          </p:cNvPr>
          <p:cNvSpPr txBox="1">
            <a:spLocks/>
          </p:cNvSpPr>
          <p:nvPr/>
        </p:nvSpPr>
        <p:spPr>
          <a:xfrm>
            <a:off x="2709169" y="1393794"/>
            <a:ext cx="6773662" cy="47850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Introduction/Background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Statement of the problem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Methodology &amp; Activities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Final Results/Outputs 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Expected/Proposed Application Areas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Stakeholders and Users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40CB7-4651-C882-FE0E-F627B348F6B3}"/>
              </a:ext>
            </a:extLst>
          </p:cNvPr>
          <p:cNvSpPr txBox="1"/>
          <p:nvPr/>
        </p:nvSpPr>
        <p:spPr>
          <a:xfrm>
            <a:off x="4200712" y="312516"/>
            <a:ext cx="444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dirty="0">
              <a:solidFill>
                <a:srgbClr val="096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7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4000938" y="280888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E095F-4FAD-F832-5124-567280D76BDF}"/>
              </a:ext>
            </a:extLst>
          </p:cNvPr>
          <p:cNvSpPr txBox="1"/>
          <p:nvPr/>
        </p:nvSpPr>
        <p:spPr>
          <a:xfrm>
            <a:off x="482353" y="1104699"/>
            <a:ext cx="1170964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ZW" sz="3600" dirty="0">
                <a:solidFill>
                  <a:srgbClr val="0000CC"/>
                </a:solidFill>
              </a:rPr>
              <a:t>Wetlands are one of the country’s vital ecosystems</a:t>
            </a:r>
          </a:p>
          <a:p>
            <a:pPr algn="just"/>
            <a:endParaRPr lang="en-ZW" sz="3600" dirty="0">
              <a:solidFill>
                <a:srgbClr val="0000CC"/>
              </a:solidFill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ZW" sz="3600" dirty="0">
                <a:solidFill>
                  <a:srgbClr val="0000CC"/>
                </a:solidFill>
              </a:rPr>
              <a:t>They provide ecological goods and services</a:t>
            </a:r>
          </a:p>
          <a:p>
            <a:pPr algn="just"/>
            <a:r>
              <a:rPr lang="en-ZW" sz="3600" dirty="0"/>
              <a:t> 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00CC"/>
                </a:solidFill>
              </a:rPr>
              <a:t>Loss &amp; degradation of Zimbabwe wetlands due to:  </a:t>
            </a:r>
          </a:p>
          <a:p>
            <a:pPr algn="just"/>
            <a:endParaRPr lang="en-US" sz="3600" dirty="0">
              <a:solidFill>
                <a:srgbClr val="0000CC"/>
              </a:solidFill>
            </a:endParaRPr>
          </a:p>
          <a:p>
            <a:pPr marL="1028700" lvl="5" indent="-5715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CC"/>
                </a:solidFill>
              </a:rPr>
              <a:t>Anthropogenic activities - mining and brick moulding and</a:t>
            </a:r>
            <a:r>
              <a:rPr lang="en-GB" altLang="en-US" sz="2400" dirty="0">
                <a:solidFill>
                  <a:srgbClr val="0000CC"/>
                </a:solidFill>
              </a:rPr>
              <a:t> groundwater exploration</a:t>
            </a:r>
            <a:endParaRPr lang="en-US" sz="2400" dirty="0">
              <a:solidFill>
                <a:srgbClr val="0000CC"/>
              </a:solidFill>
            </a:endParaRPr>
          </a:p>
          <a:p>
            <a:pPr marL="1028700" lvl="5" indent="-5715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CC"/>
                </a:solidFill>
              </a:rPr>
              <a:t>Rapid expansion of illegal settlements both urban and peri urban areas</a:t>
            </a:r>
          </a:p>
          <a:p>
            <a:pPr marL="1028700" lvl="6" indent="-5715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CC"/>
                </a:solidFill>
              </a:rPr>
              <a:t>Climate change induced droughts</a:t>
            </a:r>
          </a:p>
          <a:p>
            <a:pPr marL="1028700" lvl="6" indent="-571500" algn="just">
              <a:buFont typeface="Courier New" panose="02070309020205020404" pitchFamily="49" charset="0"/>
              <a:buChar char="o"/>
            </a:pPr>
            <a:r>
              <a:rPr lang="en-GB" altLang="en-US" sz="2400" dirty="0">
                <a:solidFill>
                  <a:srgbClr val="0000CC"/>
                </a:solidFill>
              </a:rPr>
              <a:t>Weak institutional arrangements for managing natural resources</a:t>
            </a:r>
          </a:p>
          <a:p>
            <a:pPr marL="1028700" lvl="6" indent="-571500" algn="just">
              <a:buFont typeface="Courier New" panose="02070309020205020404" pitchFamily="49" charset="0"/>
              <a:buChar char="o"/>
            </a:pPr>
            <a:r>
              <a:rPr lang="en-GB" altLang="en-US" sz="2400" dirty="0">
                <a:solidFill>
                  <a:srgbClr val="C00000"/>
                </a:solidFill>
              </a:rPr>
              <a:t>Lack of knowledge of spatial extent of wetlands so as to prohibit development</a:t>
            </a:r>
            <a:r>
              <a:rPr lang="en-US" altLang="en-US" sz="2400" dirty="0">
                <a:solidFill>
                  <a:srgbClr val="C00000"/>
                </a:solidFill>
              </a:rPr>
              <a:t>s</a:t>
            </a:r>
            <a:r>
              <a:rPr lang="en-ZW" sz="24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474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0EE261-B9C0-94BC-0748-7C1214F1C35C}"/>
              </a:ext>
            </a:extLst>
          </p:cNvPr>
          <p:cNvSpPr txBox="1"/>
          <p:nvPr/>
        </p:nvSpPr>
        <p:spPr>
          <a:xfrm>
            <a:off x="3314393" y="248990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Objectives/Statement of the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F7144-22D9-4F0D-63C3-FFC17D43FECD}"/>
              </a:ext>
            </a:extLst>
          </p:cNvPr>
          <p:cNvSpPr txBox="1"/>
          <p:nvPr/>
        </p:nvSpPr>
        <p:spPr>
          <a:xfrm>
            <a:off x="1185020" y="1156718"/>
            <a:ext cx="102760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 provide current geospatially referenced information on the status, extent, characteristics and functions of wetlands, and related aquatic habitats in priority areas </a:t>
            </a:r>
            <a:r>
              <a:rPr lang="en-ZW" sz="2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which is key in developing strategies for their protection and sustainable utilisation.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8B6E85A-8CFA-0028-660B-5A085DDA891B}"/>
              </a:ext>
            </a:extLst>
          </p:cNvPr>
          <p:cNvSpPr txBox="1">
            <a:spLocks/>
          </p:cNvSpPr>
          <p:nvPr/>
        </p:nvSpPr>
        <p:spPr>
          <a:xfrm>
            <a:off x="483389" y="2390766"/>
            <a:ext cx="11460036" cy="4625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buFont typeface="+mj-lt"/>
              <a:buAutoNum type="romanLcPeriod"/>
            </a:pPr>
            <a:r>
              <a:rPr lang="en-US" sz="3600" dirty="0">
                <a:solidFill>
                  <a:srgbClr val="0000CC"/>
                </a:solidFill>
              </a:rPr>
              <a:t>Delineate wetlands across all geographic landscapes in Zimbabwe</a:t>
            </a:r>
          </a:p>
          <a:p>
            <a:pPr marL="571500" indent="-571500" algn="just">
              <a:buFont typeface="+mj-lt"/>
              <a:buAutoNum type="romanLcPeriod"/>
            </a:pPr>
            <a:r>
              <a:rPr lang="en-US" sz="3600" dirty="0">
                <a:solidFill>
                  <a:srgbClr val="0000CC"/>
                </a:solidFill>
              </a:rPr>
              <a:t>Characterize all Zimbabwe wetlands based on the delineation outcome</a:t>
            </a:r>
          </a:p>
          <a:p>
            <a:pPr marL="571500" indent="-571500" algn="just">
              <a:buFont typeface="+mj-lt"/>
              <a:buAutoNum type="romanLcPeriod"/>
            </a:pPr>
            <a:r>
              <a:rPr lang="en-US" sz="3600" dirty="0">
                <a:solidFill>
                  <a:srgbClr val="0000CC"/>
                </a:solidFill>
              </a:rPr>
              <a:t>Develop a geospatial database of all wetlands which will aid in the development of decision making, sustainable strategy for their conversation</a:t>
            </a:r>
            <a:endParaRPr lang="en-ZW" sz="3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–Approach to wetland delineation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E46AB15-3B2D-C5E7-5CF6-4DECA13D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0" y="1401244"/>
            <a:ext cx="5310954" cy="50068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D4462A-0D84-2FE5-FD36-BB118D1B54FC}"/>
              </a:ext>
            </a:extLst>
          </p:cNvPr>
          <p:cNvSpPr/>
          <p:nvPr/>
        </p:nvSpPr>
        <p:spPr>
          <a:xfrm>
            <a:off x="7260451" y="1401244"/>
            <a:ext cx="4758739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ZW" sz="24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Cambria" panose="02040503050406030204" pitchFamily="18" charset="0"/>
              </a:rPr>
              <a:t>Hydrological analysis of the DEM covering Zimbabwe, was done at the Zimbabwe Centre for High Performance Computing (ZCHPC).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ZW" sz="2400" dirty="0">
              <a:solidFill>
                <a:srgbClr val="0000CC"/>
              </a:solidFill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40385" algn="l"/>
              </a:tabLst>
            </a:pPr>
            <a:r>
              <a:rPr lang="en-ZW" sz="24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Cambria" panose="02040503050406030204" pitchFamily="18" charset="0"/>
              </a:rPr>
              <a:t>Flow accumulation information determines watershed boundaries and stream networks.</a:t>
            </a:r>
            <a:endParaRPr lang="en-ZW" sz="2400" dirty="0">
              <a:solidFill>
                <a:srgbClr val="0000CC"/>
              </a:solidFill>
              <a:effectLst/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CA2BE688-9CDD-EAB3-55A0-1AB2EDBD1CD5}"/>
              </a:ext>
            </a:extLst>
          </p:cNvPr>
          <p:cNvSpPr txBox="1">
            <a:spLocks/>
          </p:cNvSpPr>
          <p:nvPr/>
        </p:nvSpPr>
        <p:spPr>
          <a:xfrm>
            <a:off x="4305670" y="1861455"/>
            <a:ext cx="3086568" cy="12989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W" sz="4000" b="1" dirty="0">
                <a:solidFill>
                  <a:srgbClr val="0000CC"/>
                </a:solidFill>
                <a:latin typeface="+mj-lt"/>
              </a:rPr>
              <a:t>DEM Hydro-Processing</a:t>
            </a:r>
            <a:endParaRPr lang="en-ZW" sz="4000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32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–Approach to wetland delineation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00617-0BAA-E44F-F353-8B6594B44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6" y="1950107"/>
            <a:ext cx="4531931" cy="208625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78A11B3-604F-F71C-1510-7330BABB4E25}"/>
              </a:ext>
            </a:extLst>
          </p:cNvPr>
          <p:cNvSpPr txBox="1">
            <a:spLocks/>
          </p:cNvSpPr>
          <p:nvPr/>
        </p:nvSpPr>
        <p:spPr>
          <a:xfrm>
            <a:off x="379968" y="1291572"/>
            <a:ext cx="4280809" cy="412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en-ZW" b="1" dirty="0">
                <a:solidFill>
                  <a:srgbClr val="0000CC"/>
                </a:solidFill>
              </a:rPr>
              <a:t>Height above Channel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ZW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EDF58-1B0C-67AA-A2AC-180624B1B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571" y="1195459"/>
            <a:ext cx="6914210" cy="4930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A4EEB9-9335-C3E3-6D86-A8A6C803F6EC}"/>
              </a:ext>
            </a:extLst>
          </p:cNvPr>
          <p:cNvSpPr txBox="1"/>
          <p:nvPr/>
        </p:nvSpPr>
        <p:spPr>
          <a:xfrm>
            <a:off x="274221" y="4330682"/>
            <a:ext cx="4131975" cy="2390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W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 height above the nearest channel </a:t>
            </a:r>
            <a:r>
              <a:rPr lang="en-ZW" sz="2800" b="1" dirty="0">
                <a:solidFill>
                  <a:srgbClr val="0000CC"/>
                </a:solidFill>
              </a:rPr>
              <a:t>(H) </a:t>
            </a:r>
            <a:r>
              <a:rPr lang="en-ZW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determined by subtracting channel base height interpolation </a:t>
            </a:r>
            <a:r>
              <a:rPr lang="en-ZW" sz="2800" b="1" dirty="0">
                <a:solidFill>
                  <a:srgbClr val="0000CC"/>
                </a:solidFill>
              </a:rPr>
              <a:t>(r) </a:t>
            </a:r>
            <a:r>
              <a:rPr lang="en-ZW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original DEM </a:t>
            </a:r>
            <a:r>
              <a:rPr lang="en-ZW" sz="2800" b="1" dirty="0">
                <a:solidFill>
                  <a:srgbClr val="0000CC"/>
                </a:solidFill>
              </a:rPr>
              <a:t>(</a:t>
            </a:r>
            <a:r>
              <a:rPr lang="en-ZW" sz="2800" b="1">
                <a:solidFill>
                  <a:srgbClr val="0000CC"/>
                </a:solidFill>
              </a:rPr>
              <a:t>v).</a:t>
            </a:r>
            <a:endParaRPr lang="en-ZW" sz="2800" b="1" dirty="0">
              <a:solidFill>
                <a:srgbClr val="0000CC"/>
              </a:solidFill>
            </a:endParaRP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ZW" sz="2800" b="1" dirty="0">
                <a:solidFill>
                  <a:srgbClr val="0000CC"/>
                </a:solidFill>
              </a:rPr>
              <a:t>H = v − r</a:t>
            </a:r>
          </a:p>
        </p:txBody>
      </p:sp>
    </p:spTree>
    <p:extLst>
      <p:ext uri="{BB962C8B-B14F-4D97-AF65-F5344CB8AC3E}">
        <p14:creationId xmlns:p14="http://schemas.microsoft.com/office/powerpoint/2010/main" val="251331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–Approach to wetland delineation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8A11B3-604F-F71C-1510-7330BABB4E25}"/>
              </a:ext>
            </a:extLst>
          </p:cNvPr>
          <p:cNvSpPr txBox="1">
            <a:spLocks/>
          </p:cNvSpPr>
          <p:nvPr/>
        </p:nvSpPr>
        <p:spPr>
          <a:xfrm>
            <a:off x="129307" y="1195459"/>
            <a:ext cx="4060953" cy="193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en-ZW" sz="2800" b="1" dirty="0">
                <a:solidFill>
                  <a:srgbClr val="0070C0"/>
                </a:solidFill>
              </a:rPr>
              <a:t>Catchment cross section defining a wetland</a:t>
            </a:r>
            <a:endParaRPr lang="en-ZW" b="1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C7A6A-247A-54E1-1C95-FF9BF533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4887"/>
            <a:ext cx="4474887" cy="336887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2DD3E4-FC5E-CFCF-29C1-E451AC4F7DC2}"/>
              </a:ext>
            </a:extLst>
          </p:cNvPr>
          <p:cNvSpPr txBox="1">
            <a:spLocks/>
          </p:cNvSpPr>
          <p:nvPr/>
        </p:nvSpPr>
        <p:spPr>
          <a:xfrm>
            <a:off x="4722920" y="1195458"/>
            <a:ext cx="7221047" cy="5014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ZW" sz="3200" dirty="0">
                <a:solidFill>
                  <a:srgbClr val="0000CC"/>
                </a:solidFill>
              </a:rPr>
              <a:t> The landscape of the wetlands catchment can be divided into the following wetland areas:</a:t>
            </a:r>
          </a:p>
          <a:p>
            <a:endParaRPr lang="en-ZW" sz="3200" dirty="0">
              <a:solidFill>
                <a:srgbClr val="0000C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ZW" sz="3200" dirty="0">
                <a:solidFill>
                  <a:srgbClr val="0000CC"/>
                </a:solidFill>
              </a:rPr>
              <a:t> </a:t>
            </a:r>
            <a:r>
              <a:rPr lang="en-ZW" dirty="0">
                <a:solidFill>
                  <a:srgbClr val="0000CC"/>
                </a:solidFill>
              </a:rPr>
              <a:t>headwater (upper section)- </a:t>
            </a:r>
            <a:r>
              <a:rPr lang="en-ZW" dirty="0">
                <a:solidFill>
                  <a:srgbClr val="C00000"/>
                </a:solidFill>
              </a:rPr>
              <a:t>high sensitivity</a:t>
            </a:r>
          </a:p>
          <a:p>
            <a:pPr marL="0" indent="0">
              <a:buNone/>
            </a:pPr>
            <a:endParaRPr lang="en-ZW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ZW" dirty="0">
                <a:solidFill>
                  <a:srgbClr val="0000CC"/>
                </a:solidFill>
              </a:rPr>
              <a:t> middle reach (middle section) –</a:t>
            </a:r>
            <a:r>
              <a:rPr lang="en-ZW" dirty="0">
                <a:solidFill>
                  <a:srgbClr val="C00000"/>
                </a:solidFill>
              </a:rPr>
              <a:t>medium sensitivity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ZW" dirty="0">
                <a:solidFill>
                  <a:srgbClr val="0000CC"/>
                </a:solidFill>
              </a:rPr>
              <a:t> major river (lower section)-</a:t>
            </a:r>
            <a:r>
              <a:rPr lang="en-ZW" dirty="0">
                <a:solidFill>
                  <a:srgbClr val="C00000"/>
                </a:solidFill>
              </a:rPr>
              <a:t>low sensitivity</a:t>
            </a:r>
          </a:p>
        </p:txBody>
      </p:sp>
    </p:spTree>
    <p:extLst>
      <p:ext uri="{BB962C8B-B14F-4D97-AF65-F5344CB8AC3E}">
        <p14:creationId xmlns:p14="http://schemas.microsoft.com/office/powerpoint/2010/main" val="273949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–Approach to wetland delineation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8A11B3-604F-F71C-1510-7330BABB4E25}"/>
              </a:ext>
            </a:extLst>
          </p:cNvPr>
          <p:cNvSpPr txBox="1">
            <a:spLocks/>
          </p:cNvSpPr>
          <p:nvPr/>
        </p:nvSpPr>
        <p:spPr>
          <a:xfrm>
            <a:off x="129307" y="1195459"/>
            <a:ext cx="3277631" cy="193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70C0"/>
                </a:solidFill>
              </a:rPr>
              <a:t>Threshold for Wetland Delineation </a:t>
            </a:r>
            <a:endParaRPr lang="en-ZW" b="1" dirty="0">
              <a:solidFill>
                <a:srgbClr val="0070C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2DD3E4-FC5E-CFCF-29C1-E451AC4F7DC2}"/>
              </a:ext>
            </a:extLst>
          </p:cNvPr>
          <p:cNvSpPr txBox="1">
            <a:spLocks/>
          </p:cNvSpPr>
          <p:nvPr/>
        </p:nvSpPr>
        <p:spPr>
          <a:xfrm>
            <a:off x="5344694" y="1890944"/>
            <a:ext cx="6531567" cy="44654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W" sz="5400" dirty="0">
                <a:solidFill>
                  <a:srgbClr val="0000CC"/>
                </a:solidFill>
              </a:rPr>
              <a:t>The height above channel was derived for all channels down to Strahler order 4.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ABD3B-410B-FD6A-6600-5A7344C22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6" y="2459478"/>
            <a:ext cx="4945198" cy="431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1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–Approach to wetland delineation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8A11B3-604F-F71C-1510-7330BABB4E25}"/>
              </a:ext>
            </a:extLst>
          </p:cNvPr>
          <p:cNvSpPr txBox="1">
            <a:spLocks/>
          </p:cNvSpPr>
          <p:nvPr/>
        </p:nvSpPr>
        <p:spPr>
          <a:xfrm>
            <a:off x="129307" y="1195459"/>
            <a:ext cx="4407182" cy="193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70C0"/>
                </a:solidFill>
              </a:rPr>
              <a:t>Thresholding for wetland delineation </a:t>
            </a:r>
            <a:endParaRPr lang="en-ZW" b="1" dirty="0">
              <a:solidFill>
                <a:srgbClr val="0070C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2DD3E4-FC5E-CFCF-29C1-E451AC4F7DC2}"/>
              </a:ext>
            </a:extLst>
          </p:cNvPr>
          <p:cNvSpPr txBox="1">
            <a:spLocks/>
          </p:cNvSpPr>
          <p:nvPr/>
        </p:nvSpPr>
        <p:spPr>
          <a:xfrm>
            <a:off x="5597464" y="1195459"/>
            <a:ext cx="6389665" cy="44654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W" sz="5400" dirty="0">
                <a:solidFill>
                  <a:srgbClr val="0000CC"/>
                </a:solidFill>
              </a:rPr>
              <a:t>Satellite image interpretation used for deriving the best threshold based on 10 000 randomly placed sample points </a:t>
            </a:r>
          </a:p>
        </p:txBody>
      </p:sp>
      <p:pic>
        <p:nvPicPr>
          <p:cNvPr id="2" name="Image10">
            <a:extLst>
              <a:ext uri="{FF2B5EF4-FFF2-40B4-BE49-F238E27FC236}">
                <a16:creationId xmlns:a16="http://schemas.microsoft.com/office/drawing/2014/main" id="{C7F24051-667A-A4E3-8CD5-7605030A0D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04871" y="2242826"/>
            <a:ext cx="4862106" cy="3936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198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3115</TotalTime>
  <Words>648</Words>
  <Application>Microsoft Office PowerPoint</Application>
  <PresentationFormat>Widescreen</PresentationFormat>
  <Paragraphs>118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Yu Gothic UI Semibold</vt:lpstr>
      <vt:lpstr>Aharoni</vt:lpstr>
      <vt:lpstr>AngsanaUPC</vt:lpstr>
      <vt:lpstr>Arial</vt:lpstr>
      <vt:lpstr>Arial Black</vt:lpstr>
      <vt:lpstr>Berlin Sans FB Demi</vt:lpstr>
      <vt:lpstr>Calibri</vt:lpstr>
      <vt:lpstr>Calibri Light</vt:lpstr>
      <vt:lpstr>Cambria</vt:lpstr>
      <vt:lpstr>Courier New</vt:lpstr>
      <vt:lpstr>Droid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Admin</cp:lastModifiedBy>
  <cp:revision>29</cp:revision>
  <dcterms:created xsi:type="dcterms:W3CDTF">2022-09-22T09:07:54Z</dcterms:created>
  <dcterms:modified xsi:type="dcterms:W3CDTF">2022-11-01T08:54:51Z</dcterms:modified>
</cp:coreProperties>
</file>